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slides/charts/chart1.xml" ContentType="application/vnd.openxmlformats-officedocument.drawingml.chart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fed8367b1154a8e" /><Relationship Type="http://schemas.openxmlformats.org/officeDocument/2006/relationships/extended-properties" Target="/docProps/app.xml" Id="R4e4cab22790147cc" /><Relationship Type="http://schemas.openxmlformats.org/officeDocument/2006/relationships/officeDocument" Target="/ppt/presentation.xml" Id="Rbb510ba74b9d495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a539b3a0e044ad4"/>
  </p:sldMasterIdLst>
  <p:notesMasterIdLst>
    <p:notesMasterId xmlns:r="http://schemas.openxmlformats.org/officeDocument/2006/relationships" r:id="Rf66886dc19aa4673"/>
  </p:notesMasterIdLst>
  <p:sldIdLst>
    <p:sldId xmlns:r="http://schemas.openxmlformats.org/officeDocument/2006/relationships" id="256" r:id="R5bcd9380d18a4944"/>
    <p:sldId xmlns:r="http://schemas.openxmlformats.org/officeDocument/2006/relationships" id="257" r:id="R70100c7136df4d13"/>
    <p:sldId xmlns:r="http://schemas.openxmlformats.org/officeDocument/2006/relationships" id="258" r:id="R74a87f4c48844fb8"/>
    <p:sldId xmlns:r="http://schemas.openxmlformats.org/officeDocument/2006/relationships" id="259" r:id="R1e324fdb682d4d5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69426af3edf464d" /><Relationship Type="http://schemas.openxmlformats.org/officeDocument/2006/relationships/slideMaster" Target="/ppt/slideMasters/slideMaster1.xml" Id="R3a539b3a0e044ad4" /><Relationship Type="http://schemas.openxmlformats.org/officeDocument/2006/relationships/notesMaster" Target="/ppt/notesMasters/notesMaster1.xml" Id="Rf66886dc19aa4673" /><Relationship Type="http://schemas.openxmlformats.org/officeDocument/2006/relationships/presProps" Target="/ppt/presProps.xml" Id="R1f6985d0b0554d1f" /><Relationship Type="http://schemas.openxmlformats.org/officeDocument/2006/relationships/tableStyles" Target="/ppt/tableStyles.xml" Id="R0164d616fbdc4b2d" /><Relationship Type="http://schemas.openxmlformats.org/officeDocument/2006/relationships/slide" Target="/ppt/slides/slide1.xml" Id="R5bcd9380d18a4944" /><Relationship Type="http://schemas.openxmlformats.org/officeDocument/2006/relationships/slide" Target="/ppt/slides/slide2.xml" Id="R70100c7136df4d13" /><Relationship Type="http://schemas.openxmlformats.org/officeDocument/2006/relationships/slide" Target="/ppt/slides/slide3.xml" Id="R74a87f4c48844fb8" /><Relationship Type="http://schemas.openxmlformats.org/officeDocument/2006/relationships/slide" Target="/ppt/slides/slide4.xml" Id="R1e324fdb682d4d5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6431b503d7a449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75a74884bfd4133" /><Relationship Type="http://schemas.openxmlformats.org/officeDocument/2006/relationships/notesMaster" Target="/ppt/notesMasters/notesMaster1.xml" Id="R0dfd7a64acde427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8721ecda2f4d8b" /><Relationship Type="http://schemas.openxmlformats.org/officeDocument/2006/relationships/notesMaster" Target="/ppt/notesMasters/notesMaster1.xml" Id="Reee1490866294af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5d259cf658a4d27" /><Relationship Type="http://schemas.openxmlformats.org/officeDocument/2006/relationships/notesMaster" Target="/ppt/notesMasters/notesMaster1.xml" Id="Re2f36f60d4ca497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d98fd3b52204fe0" /><Relationship Type="http://schemas.openxmlformats.org/officeDocument/2006/relationships/notesMaster" Target="/ppt/notesMasters/notesMaster1.xml" Id="R8c6398c4cc3642a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架空のこもれびカフェを使った研修作例です。数値は練習用で、店舗の実績ではありません。表紙の挿絵はOpenAIの画像生成ツールで作成しました。Nano Banana Proの実測結果ではありません。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架空のこもれびカフェを使った研修作例です。数値は練習用で、店舗の実績ではありません。表紙の挿絵はOpenAIの画像生成ツールで作成しました。Nano Banana Proの実測結果ではありません。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架空のこもれびカフェを使った研修作例です。数値は練習用で、店舗の実績ではありません。表紙の挿絵はOpenAIの画像生成ツールで作成しました。Nano Banana Proの実測結果ではありません。{"categories":["10時台","11時台","12時台"],"values":[12,24,36]}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架空のこもれびカフェを使った研修作例です。数値は練習用で、店舗の実績ではありません。表紙の挿絵はOpenAIの画像生成ツールで作成しました。Nano Banana Proの実測結果ではありません。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113e7d68b09404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c8c48956e3a4389" /><Relationship Type="http://schemas.openxmlformats.org/officeDocument/2006/relationships/slideLayout" Target="/ppt/slideLayouts/slideLayout1.xml" Id="R615dcbe490b1491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15dcbe490b1491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6a5323b94d4c48" /><Relationship Type="http://schemas.openxmlformats.org/officeDocument/2006/relationships/image" Target="/ppt/media/image.png" Id="Rb683e3644890485e" /><Relationship Type="http://schemas.openxmlformats.org/officeDocument/2006/relationships/notesSlide" Target="/ppt/notesSlides/notesSlide1.xml" Id="R1e2deca83890423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42545b0d554980" /><Relationship Type="http://schemas.openxmlformats.org/officeDocument/2006/relationships/notesSlide" Target="/ppt/notesSlides/notesSlide2.xml" Id="R49056f779be94c1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fc4ecf7943496c" /><Relationship Type="http://schemas.openxmlformats.org/officeDocument/2006/relationships/chart" Target="/ppt/slides/charts/chart1.xml" Id="R5cb4914918c4409d" /><Relationship Type="http://schemas.openxmlformats.org/officeDocument/2006/relationships/notesSlide" Target="/ppt/notesSlides/notesSlide3.xml" Id="R1a6a468e9e3b49f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2e73322c934acb" /><Relationship Type="http://schemas.openxmlformats.org/officeDocument/2006/relationships/notesSlide" Target="/ppt/notesSlides/notesSlide4.xml" Id="Rdfaf1f7fcccb4d20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chart1.xml><?xml version="1.0" encoding="utf-8"?>
<c:chartSpace xmlns:c="http://schemas.openxmlformats.org/drawingml/2006/chart" xmlns:r="http://schemas.openxmlformats.org/officeDocument/2006/relationships">
  <c:lang val="en-US"/>
  <c:chart>
    <c:plotArea>
      <c:barChart>
        <c:barDir val="col"/>
        <c:grouping val="clustered"/>
        <c:varyColors val="0"/>
        <c:ser>
          <c:idx val="0"/>
          <c:order val="0"/>
          <c:tx>
            <c:v>注文件数</c:v>
          </c:tx>
          <c:spPr>
            <a:solidFill xmlns:a="http://schemas.openxmlformats.org/drawingml/2006/main">
              <a:srgbClr val="173F35"/>
            </a:solidFill>
          </c:spPr>
          <c:cat>
            <c:strRef>
              <c:f>'Chart Data'!$A$2:$A$4</c:f>
              <c:strCache>
                <c:ptCount val="3"/>
                <c:pt idx="0">
                  <c:v>10時台</c:v>
                </c:pt>
                <c:pt idx="1">
                  <c:v>11時台</c:v>
                </c:pt>
                <c:pt idx="2">
                  <c:v>12時台</c:v>
                </c:pt>
              </c:strCache>
            </c:strRef>
          </c:cat>
          <c:val>
            <c:numRef>
              <c:f>'Chart Data'!$B$2:$B$4</c:f>
              <c:numCache>
                <c:formatCode>0</c:formatCode>
                <c:ptCount val="3"/>
                <c:pt idx="0">
                  <c:v>12</c:v>
                </c:pt>
                <c:pt idx="1">
                  <c:v>24</c:v>
                </c:pt>
                <c:pt idx="2">
                  <c:v>36</c:v>
                </c:pt>
              </c:numCache>
            </c:numRef>
          </c:val>
        </c:ser>
        <c:dLbls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2100">
                  <a:solidFill>
                    <a:srgbClr val="20352F"/>
                  </a:solidFill>
                  <a:latin typeface="Hiragino Sans"/>
                  <a:ea typeface="Hiragino Sans"/>
                  <a:cs typeface="Hiragino Sans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70"/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</a:p>
        </c:txPr>
        <c:crossAx val="48672768"/>
      </c:catAx>
      <c:valAx>
        <c:axId val="48672768"/>
        <c:scaling>
          <c:orientation val="minMax"/>
        </c:scaling>
        <c:delete val="0"/>
        <c:axPos val="l"/>
        <c:numFmt formatCode="0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650">
                <a:solidFill>
                  <a:srgbClr val="52635B"/>
                </a:solidFill>
                <a:latin typeface="Hiragino Sans"/>
                <a:ea typeface="Hiragino Sans"/>
                <a:cs typeface="Hiragino Sans"/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F8F3E8"/>
        </a:solidFill>
      </c:spPr>
    </c:plotArea>
    <c:plotVisOnly val="1"/>
  </c:chart>
  <c:spPr>
    <a:solidFill xmlns:a="http://schemas.openxmlformats.org/drawingml/2006/main">
      <a:srgbClr val="F8F3E8"/>
    </a:solidFill>
  </c:spPr>
  <c:externalData r:id="rIdChartSnapshot1">
    <c:autoUpdate val="0"/>
  </c:externalData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83e3644890485e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67BFDF-309B-4D21-9EE7-7499CF800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5619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6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46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注文受付の基本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0D476B-863C-4BEF-920A-E326E4C4C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381375"/>
            <a:ext cx="5429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こもれびカフェ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12A0BB-825C-4DBF-BECE-5DB9B44EB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038600"/>
            <a:ext cx="5810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18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新人研修　2026年9月8日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051C30-6B0E-4D4B-ADF2-783DB7A6C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000750"/>
            <a:ext cx="666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2635B"/>
                </a:solidFill>
                <a:latin typeface="Hiragino Sans"/>
                <a:ea typeface="Hiragino Sans"/>
                <a:cs typeface="Hiragino Sans"/>
              </a:defRPr>
            </a:pPr>
            <a:r>
              <a:rPr sz="1500" b="0">
                <a:solidFill>
                  <a:srgbClr val="52635B"/>
                </a:solidFill>
                <a:latin typeface="Hiragino Sans"/>
                <a:ea typeface="Hiragino Sans"/>
                <a:cs typeface="Hiragino Sans"/>
              </a:rPr>
              <a:t>架空の店舗を使った研修作例</a:t>
            </a:r>
          </a:p>
        </p:txBody>
      </p:sp>
    </p:spTree>
    <p:extLst>
      <p:ext uri="{BB962C8B-B14F-4D97-AF65-F5344CB8AC3E}">
        <p14:creationId xmlns:p14="http://schemas.microsoft.com/office/powerpoint/2010/main" val="143809981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C96B7EC-7179-4851-97A5-9775B4E3F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34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注文受付から受け渡しまで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9A21DE-41EE-41E1-8733-9EA8DF776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33625"/>
            <a:ext cx="2257425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73F668-4DE0-4CF8-88F5-996BF7303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514600"/>
            <a:ext cx="191452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A5CB6F-EE49-468C-B3DB-5BE5477D4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076575"/>
            <a:ext cx="19145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注文を聞く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2BD6F5-50F8-4414-BB33-CDFDDB27B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2943225"/>
            <a:ext cx="285750" cy="257175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173F35"/>
          </a:solidFill>
          <a:ln xmlns:a="http://schemas.openxmlformats.org/drawingml/2006/main" w="0">
            <a:noFill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636573-1D55-4B72-9AEB-050554FA5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24225" y="2333625"/>
            <a:ext cx="2257425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443183-891A-4734-85A2-7A0812592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95675" y="2514600"/>
            <a:ext cx="191452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rPr>
              <a:t>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8D60D0-093C-46BA-8472-A42C374B3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95675" y="3076575"/>
            <a:ext cx="19145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商品・数量を</a:t>
            </a:r>
          </a:p>
          <a:p xmlns:a="http://schemas.openxmlformats.org/drawingml/2006/main">
            <a:pPr>
              <a:def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復唱する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9A60344-C6D2-4A68-AD9E-4F090FAF1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67375" y="2943225"/>
            <a:ext cx="285750" cy="257175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173F35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FDF6D2D-E69E-4ACA-AED0-8A5426286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38850" y="2333625"/>
            <a:ext cx="2257425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56F55A-E69D-4673-94B9-7D9168179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2514600"/>
            <a:ext cx="191452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rPr>
              <a:t>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FED394-D7AB-46E7-87E7-F7A9FE269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076575"/>
            <a:ext cx="19145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会計する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DA6A3E-BA8E-4E6B-90D9-A72F3AC2B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943225"/>
            <a:ext cx="285750" cy="257175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173F35"/>
          </a:solidFill>
          <a:ln xmlns:a="http://schemas.openxmlformats.org/drawingml/2006/main" w="0">
            <a:noFill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20C3D8-D972-4790-83D8-865910473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53475" y="2333625"/>
            <a:ext cx="2257425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ACCBEB6-D65B-46F8-9B2B-5F8993FC4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24925" y="2514600"/>
            <a:ext cx="191452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1">
                <a:solidFill>
                  <a:srgbClr val="B8683E"/>
                </a:solidFill>
                <a:latin typeface="Hiragino Sans"/>
                <a:ea typeface="Hiragino Sans"/>
                <a:cs typeface="Hiragino Sans"/>
              </a:rPr>
              <a:t>4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7589CA3-6030-4E69-8953-7BFDB9AAA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24925" y="3076575"/>
            <a:ext cx="19145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025" b="1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商品を渡す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E93A7E7-9CC0-4175-9F19-0DAA7A907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53000"/>
            <a:ext cx="10953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25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復唱のあとに会計へ進みます</a:t>
            </a:r>
          </a:p>
        </p:txBody>
      </p:sp>
    </p:spTree>
    <p:extLst>
      <p:ext uri="{BB962C8B-B14F-4D97-AF65-F5344CB8AC3E}">
        <p14:creationId xmlns:p14="http://schemas.microsoft.com/office/powerpoint/2010/main" val="203267249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B1A94E-82CF-4687-B8E8-6D7D4BC20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30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330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混雑時も、注文の確認を続ける</a:t>
            </a:r>
          </a:p>
        </p:txBody>
      </p:sp>
      <p:graphicFrame>
        <p:nvGraphicFramePr>
          <p:cNvPr id="5" name="Chart"/>
          <p:cNvGraphicFramePr/>
          <p:nvPr/>
        </p:nvGraphicFramePr>
        <p:xfrm>
          <a:off xmlns:a="http://schemas.openxmlformats.org/drawingml/2006/main" x="876300" y="1666875"/>
          <a:ext xmlns:a="http://schemas.openxmlformats.org/drawingml/2006/main" cx="10096500" cy="400050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5cb4914918c4409d"/>
          </a:graphicData>
        </a:graphic>
      </p:graphicFrame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946066-DEE6-4DAE-A5BB-87CF0170E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5991225"/>
            <a:ext cx="10382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2635B"/>
                </a:solidFill>
                <a:latin typeface="Hiragino Sans"/>
                <a:ea typeface="Hiragino Sans"/>
                <a:cs typeface="Hiragino Sans"/>
              </a:defRPr>
            </a:pPr>
            <a:r>
              <a:rPr sz="1650" b="0">
                <a:solidFill>
                  <a:srgbClr val="52635B"/>
                </a:solidFill>
                <a:latin typeface="Hiragino Sans"/>
                <a:ea typeface="Hiragino Sans"/>
                <a:cs typeface="Hiragino Sans"/>
              </a:rPr>
              <a:t>架空の練習データ。単位：件</a:t>
            </a:r>
          </a:p>
        </p:txBody>
      </p:sp>
    </p:spTree>
    <p:extLst>
      <p:ext uri="{BB962C8B-B14F-4D97-AF65-F5344CB8AC3E}">
        <p14:creationId xmlns:p14="http://schemas.microsoft.com/office/powerpoint/2010/main" val="126269563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181F36-246C-45D5-9AF3-A571B61FF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14350"/>
            <a:ext cx="109728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34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復唱の練習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ECC2F3-0207-44B3-8B10-89D6E4F7F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47850"/>
            <a:ext cx="523875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お客様の注文</a:t>
            </a:r>
          </a:p>
          <a:p xmlns:a="http://schemas.openxmlformats.org/drawingml/2006/main">
            <a:pPr>
              <a:defRPr sz="24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4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アイスコーヒー2点、持ち帰り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70B43E-9DA8-44E7-B381-8C46754A9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266950"/>
            <a:ext cx="5162550" cy="1924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25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「アイスコーヒーを2点、</a:t>
            </a:r>
          </a:p>
          <a:p xmlns:a="http://schemas.openxmlformats.org/drawingml/2006/main">
            <a:pPr>
              <a:defRPr sz="25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defRPr>
            </a:pPr>
            <a:r>
              <a:rPr sz="2550" b="1">
                <a:solidFill>
                  <a:srgbClr val="173F35"/>
                </a:solidFill>
                <a:latin typeface="Hiragino Sans"/>
                <a:ea typeface="Hiragino Sans"/>
                <a:cs typeface="Hiragino Sans"/>
              </a:rPr>
              <a:t>お持ち帰りですね」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18508D-6533-44D5-944B-4647D8184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95900"/>
            <a:ext cx="109347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defRPr>
            </a:pPr>
            <a:r>
              <a:rPr sz="2100" b="0">
                <a:solidFill>
                  <a:srgbClr val="20352F"/>
                </a:solidFill>
                <a:latin typeface="Hiragino Sans"/>
                <a:ea typeface="Hiragino Sans"/>
                <a:cs typeface="Hiragino Sans"/>
              </a:rPr>
              <a:t>商品名、数量、持ち帰りの希望を確認します</a:t>
            </a:r>
          </a:p>
        </p:txBody>
      </p:sp>
    </p:spTree>
    <p:extLst>
      <p:ext uri="{BB962C8B-B14F-4D97-AF65-F5344CB8AC3E}">
        <p14:creationId xmlns:p14="http://schemas.microsoft.com/office/powerpoint/2010/main" val="180355806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2026-09-07T16:40:04.7240000Z</dcterms:created>
  <dcterms:modified xsi:type="dcterms:W3CDTF">2026-09-07T16:40:04.7240000Z</dcterms:modified>
</coreProperties>
</file>