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slides/charts/chart1.xml" ContentType="application/vnd.openxmlformats-officedocument.drawingml.chart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Default Extension="xlsx" ContentType="application/vnd.openxmlformats-officedocument.spreadsheetml.sheet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0277e52175f459e" /><Relationship Type="http://schemas.openxmlformats.org/officeDocument/2006/relationships/extended-properties" Target="/docProps/app.xml" Id="R4b79424c9939415d" /><Relationship Type="http://schemas.openxmlformats.org/officeDocument/2006/relationships/officeDocument" Target="/ppt/presentation.xml" Id="R4358314cf04146e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63906471a9d4248"/>
  </p:sldMasterIdLst>
  <p:notesMasterIdLst>
    <p:notesMasterId xmlns:r="http://schemas.openxmlformats.org/officeDocument/2006/relationships" r:id="R98c429f723ab462e"/>
  </p:notesMasterIdLst>
  <p:sldIdLst>
    <p:sldId xmlns:r="http://schemas.openxmlformats.org/officeDocument/2006/relationships" id="256" r:id="R43d51987dc4f4e51"/>
    <p:sldId xmlns:r="http://schemas.openxmlformats.org/officeDocument/2006/relationships" id="257" r:id="R36c76ea310584f7c"/>
    <p:sldId xmlns:r="http://schemas.openxmlformats.org/officeDocument/2006/relationships" id="258" r:id="Rbe9c8f8b38b74744"/>
    <p:sldId xmlns:r="http://schemas.openxmlformats.org/officeDocument/2006/relationships" id="259" r:id="R87ff871e2c8f4b8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8dcd27c6a44ec4" /><Relationship Type="http://schemas.openxmlformats.org/officeDocument/2006/relationships/slideMaster" Target="/ppt/slideMasters/slideMaster1.xml" Id="Rb63906471a9d4248" /><Relationship Type="http://schemas.openxmlformats.org/officeDocument/2006/relationships/notesMaster" Target="/ppt/notesMasters/notesMaster1.xml" Id="R98c429f723ab462e" /><Relationship Type="http://schemas.openxmlformats.org/officeDocument/2006/relationships/presProps" Target="/ppt/presProps.xml" Id="Rb6179fc85d2641ac" /><Relationship Type="http://schemas.openxmlformats.org/officeDocument/2006/relationships/tableStyles" Target="/ppt/tableStyles.xml" Id="R8f08f1bb291142eb" /><Relationship Type="http://schemas.openxmlformats.org/officeDocument/2006/relationships/slide" Target="/ppt/slides/slide1.xml" Id="R43d51987dc4f4e51" /><Relationship Type="http://schemas.openxmlformats.org/officeDocument/2006/relationships/slide" Target="/ppt/slides/slide2.xml" Id="R36c76ea310584f7c" /><Relationship Type="http://schemas.openxmlformats.org/officeDocument/2006/relationships/slide" Target="/ppt/slides/slide3.xml" Id="Rbe9c8f8b38b74744" /><Relationship Type="http://schemas.openxmlformats.org/officeDocument/2006/relationships/slide" Target="/ppt/slides/slide4.xml" Id="R87ff871e2c8f4b8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a868d052aa0459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91ac632d5dd416a" /><Relationship Type="http://schemas.openxmlformats.org/officeDocument/2006/relationships/notesMaster" Target="/ppt/notesMasters/notesMaster1.xml" Id="R0b5f7d3a330246b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3c8d64d17154944" /><Relationship Type="http://schemas.openxmlformats.org/officeDocument/2006/relationships/notesMaster" Target="/ppt/notesMasters/notesMaster1.xml" Id="R534e73a6ff3d4e9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d01b84f3270473b" /><Relationship Type="http://schemas.openxmlformats.org/officeDocument/2006/relationships/notesMaster" Target="/ppt/notesMasters/notesMaster1.xml" Id="Rb60334c77baf48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efe8e1c9ad349f7" /><Relationship Type="http://schemas.openxmlformats.org/officeDocument/2006/relationships/notesMaster" Target="/ppt/notesMasters/notesMaster1.xml" Id="Rac1d686fef9a46f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Ejemplo ficticio para Café del Barrio. Los datos son de formación y no representan resultados de una empresa. La ilustración de portada se creó con la herramienta de imágenes de OpenAI. No es una prueba de Nano Banana Pro.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Ejemplo ficticio para Café del Barrio. Los datos son de formación y no representan resultados de una empresa. La ilustración de portada se creó con la herramienta de imágenes de OpenAI. No es una prueba de Nano Banana Pro.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Ejemplo ficticio para Café del Barrio. Los datos son de formación y no representan resultados de una empresa. La ilustración de portada se creó con la herramienta de imágenes de OpenAI. No es una prueba de Nano Banana Pro. {"categories":["Semana 1","Semana 2","Semana 3"],"values":[12,9,7]}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Ejemplo ficticio para Café del Barrio. Los datos son de formación y no representan resultados de una empresa. La ilustración de portada se creó con la herramienta de imágenes de OpenAI. No es una prueba de Nano Banana Pro.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ac799c0439249e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48eb3d2d0384555" /><Relationship Type="http://schemas.openxmlformats.org/officeDocument/2006/relationships/slideLayout" Target="/ppt/slideLayouts/slideLayout1.xml" Id="R725433f15cf1407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25433f15cf1407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e019caa3964a15" /><Relationship Type="http://schemas.openxmlformats.org/officeDocument/2006/relationships/image" Target="/ppt/media/image.png" Id="R9ea9a3bfaa974887" /><Relationship Type="http://schemas.openxmlformats.org/officeDocument/2006/relationships/notesSlide" Target="/ppt/notesSlides/notesSlide1.xml" Id="R8d10554dd8094f4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42cf6688054cab" /><Relationship Type="http://schemas.openxmlformats.org/officeDocument/2006/relationships/notesSlide" Target="/ppt/notesSlides/notesSlide2.xml" Id="R6c61ae18c86a44f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89fda4a67e4b63" /><Relationship Type="http://schemas.openxmlformats.org/officeDocument/2006/relationships/chart" Target="/ppt/slides/charts/chart1.xml" Id="R0bfec6d3a15d4b47" /><Relationship Type="http://schemas.openxmlformats.org/officeDocument/2006/relationships/notesSlide" Target="/ppt/notesSlides/notesSlide3.xml" Id="R91093f85a571449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9cd4466719475d" /><Relationship Type="http://schemas.openxmlformats.org/officeDocument/2006/relationships/notesSlide" Target="/ppt/notesSlides/notesSlide4.xml" Id="Ra649fdb471f34ebe" /></Relationships>
</file>

<file path=ppt/slides/charts/_rels/chart1.xml.rels><Relationships xmlns="http://schemas.openxmlformats.org/package/2006/relationships"><Relationship Id="rIdChartSnapshot1" Type="http://schemas.openxmlformats.org/officeDocument/2006/relationships/package" Target="../../embeddings/chart-data-snapshot-001.xlsx"/></Relationships>
</file>

<file path=ppt/slides/charts/chart1.xml><?xml version="1.0" encoding="utf-8"?>
<c:chartSpace xmlns:c="http://schemas.openxmlformats.org/drawingml/2006/chart" xmlns:r="http://schemas.openxmlformats.org/officeDocument/2006/relationships">
  <c:lang val="en-US"/>
  <c:chart>
    <c:plotArea>
      <c:barChart>
        <c:barDir val="col"/>
        <c:grouping val="clustered"/>
        <c:varyColors val="0"/>
        <c:ser>
          <c:idx val="0"/>
          <c:order val="0"/>
          <c:tx>
            <c:v>Incidencias</c:v>
          </c:tx>
          <c:spPr>
            <a:solidFill xmlns:a="http://schemas.openxmlformats.org/drawingml/2006/main">
              <a:srgbClr val="173F35"/>
            </a:solidFill>
          </c:spPr>
          <c:cat>
            <c:strRef>
              <c:f>'Chart Data'!$A$2:$A$4</c:f>
              <c:strCache>
                <c:ptCount val="3"/>
                <c:pt idx="0">
                  <c:v>Semana 1</c:v>
                </c:pt>
                <c:pt idx="1">
                  <c:v>Semana 2</c:v>
                </c:pt>
                <c:pt idx="2">
                  <c:v>Semana 3</c:v>
                </c:pt>
              </c:strCache>
            </c:strRef>
          </c:cat>
          <c:val>
            <c:numRef>
              <c:f>'Chart Data'!$B$2:$B$4</c:f>
              <c:numCache>
                <c:formatCode>0</c:formatCode>
                <c:ptCount val="3"/>
                <c:pt idx="0">
                  <c:v>12</c:v>
                </c:pt>
                <c:pt idx="1">
                  <c:v>9</c:v>
                </c:pt>
                <c:pt idx="2">
                  <c:v>7</c:v>
                </c:pt>
              </c:numCache>
            </c:numRef>
          </c:val>
        </c:ser>
        <c:dLbls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2100">
                  <a:solidFill>
                    <a:srgbClr val="20352F"/>
                  </a:solidFill>
                  <a:latin typeface="Arial"/>
                  <a:ea typeface="Arial"/>
                  <a:cs typeface="Arial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70"/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</a:p>
        </c:txPr>
        <c:crossAx val="48672768"/>
      </c:catAx>
      <c:valAx>
        <c:axId val="48672768"/>
        <c:scaling>
          <c:orientation val="minMax"/>
        </c:scaling>
        <c:delete val="0"/>
        <c:axPos val="l"/>
        <c:numFmt formatCode="0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650">
                <a:solidFill>
                  <a:srgbClr val="52635B"/>
                </a:solidFill>
                <a:latin typeface="Arial"/>
                <a:ea typeface="Arial"/>
                <a:cs typeface="Arial"/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F8F3E8"/>
        </a:solidFill>
      </c:spPr>
    </c:plotArea>
    <c:plotVisOnly val="1"/>
  </c:chart>
  <c:spPr>
    <a:solidFill xmlns:a="http://schemas.openxmlformats.org/drawingml/2006/main">
      <a:srgbClr val="F8F3E8"/>
    </a:solidFill>
  </c:spPr>
  <c:externalData r:id="rIdChartSnapshot1">
    <c:autoUpdate val="0"/>
  </c:externalData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a9a3bfaa974887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534F5B-B83B-43F2-A4FC-71298E241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5619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95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Recogida de</a:t>
            </a:r>
          </a:p>
          <a:p xmlns:a="http://schemas.openxmlformats.org/drawingml/2006/main">
            <a:pPr>
              <a:defRPr sz="495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pedidos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222D31-B14D-4BAB-9072-92FB8FF75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381375"/>
            <a:ext cx="5429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Café del Barrio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CC179B-FCA6-436A-AD0A-21F118ED8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038600"/>
            <a:ext cx="5810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20352F"/>
                </a:solidFill>
                <a:latin typeface="Arial"/>
                <a:ea typeface="Arial"/>
                <a:cs typeface="Arial"/>
              </a:rPr>
              <a:t>Formación interna, 8 de septiembre de 2026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B6E89C-7E05-4F23-92EE-83E4BC47C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6000750"/>
            <a:ext cx="6667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2635B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2635B"/>
                </a:solidFill>
                <a:latin typeface="Arial"/>
                <a:ea typeface="Arial"/>
                <a:cs typeface="Arial"/>
              </a:rPr>
              <a:t>Ejemplo de formación para una cafetería ficticia</a:t>
            </a:r>
          </a:p>
        </p:txBody>
      </p:sp>
    </p:spTree>
    <p:extLst>
      <p:ext uri="{BB962C8B-B14F-4D97-AF65-F5344CB8AC3E}">
        <p14:creationId xmlns:p14="http://schemas.microsoft.com/office/powerpoint/2010/main" val="13365392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D0CE6CE-35FD-4F0F-A5F3-9F4D1CFD3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3400"/>
            <a:ext cx="109728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345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Procedimiento de recogida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B6CF06-C95C-4606-B26F-0D31107A9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33625"/>
            <a:ext cx="321945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01FFD1-BA01-4597-8AEC-FA772F838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514600"/>
            <a:ext cx="28765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B8683E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34972A-38B5-4682-9A8B-2B9E30BD9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076575"/>
            <a:ext cx="28765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Nombre y número</a:t>
            </a:r>
          </a:p>
          <a:p xmlns:a="http://schemas.openxmlformats.org/drawingml/2006/main">
            <a:pPr>
              <a:defRPr sz="225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del pedido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ACC526-64DF-4922-9284-2764FBE8C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14775" y="2943225"/>
            <a:ext cx="285750" cy="257175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173F35"/>
          </a:solidFill>
          <a:ln xmlns:a="http://schemas.openxmlformats.org/drawingml/2006/main" w="0">
            <a:noFill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13A400-6E15-4330-908A-B2617472A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2333625"/>
            <a:ext cx="321945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41539E-88CA-4D57-90EC-9FA5297BA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2514600"/>
            <a:ext cx="28765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B8683E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B8253C-604A-43A4-BBEE-42A1BD360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076575"/>
            <a:ext cx="28765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Revisión de</a:t>
            </a:r>
          </a:p>
          <a:p xmlns:a="http://schemas.openxmlformats.org/drawingml/2006/main">
            <a:pPr>
              <a:defRPr sz="225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los productos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7E9A9D6-4351-4C3E-BC4B-C61C8ACD3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91425" y="2943225"/>
            <a:ext cx="285750" cy="257175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173F35"/>
          </a:solidFill>
          <a:ln xmlns:a="http://schemas.openxmlformats.org/drawingml/2006/main" w="0">
            <a:noFill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50B449A-922E-45AE-B44B-39C37168D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2333625"/>
            <a:ext cx="321945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CDD"/>
          </a:solidFill>
          <a:ln xmlns:a="http://schemas.openxmlformats.org/drawingml/2006/main" w="19050">
            <a:solidFill>
              <a:srgbClr val="173F35"/>
            </a:solidFill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756F23-65A9-46A5-A4AF-CD9D29D3B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2514600"/>
            <a:ext cx="28765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B8683E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B8683E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96E297-8E36-4AA0-87A3-8C5987DED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3076575"/>
            <a:ext cx="28765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Confirmación</a:t>
            </a:r>
          </a:p>
          <a:p xmlns:a="http://schemas.openxmlformats.org/drawingml/2006/main">
            <a:pPr>
              <a:defRPr sz="2250" b="1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20352F"/>
                </a:solidFill>
                <a:latin typeface="Arial"/>
                <a:ea typeface="Arial"/>
                <a:cs typeface="Arial"/>
              </a:rPr>
              <a:t>y registro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CE9E79-C905-4B5A-BDF3-B14268C60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53000"/>
            <a:ext cx="10953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20352F"/>
                </a:solidFill>
                <a:latin typeface="Arial"/>
                <a:ea typeface="Arial"/>
                <a:cs typeface="Arial"/>
              </a:rPr>
              <a:t>Cada entrega termina con una confirmación</a:t>
            </a:r>
          </a:p>
        </p:txBody>
      </p:sp>
    </p:spTree>
    <p:extLst>
      <p:ext uri="{BB962C8B-B14F-4D97-AF65-F5344CB8AC3E}">
        <p14:creationId xmlns:p14="http://schemas.microsoft.com/office/powerpoint/2010/main" val="29529720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D74E70-0BE5-4169-8058-73E421C65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30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Incidencias durante la formación</a:t>
            </a:r>
          </a:p>
        </p:txBody>
      </p:sp>
      <p:graphicFrame>
        <p:nvGraphicFramePr>
          <p:cNvPr id="5" name="Chart"/>
          <p:cNvGraphicFramePr/>
          <p:nvPr/>
        </p:nvGraphicFramePr>
        <p:xfrm>
          <a:off xmlns:a="http://schemas.openxmlformats.org/drawingml/2006/main" x="876300" y="1666875"/>
          <a:ext xmlns:a="http://schemas.openxmlformats.org/drawingml/2006/main" cx="10096500" cy="400050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0bfec6d3a15d4b47"/>
          </a:graphicData>
        </a:graphic>
      </p:graphicFrame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907A96-97DE-4F93-8959-442AC8C8E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5991225"/>
            <a:ext cx="10382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2635B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2635B"/>
                </a:solidFill>
                <a:latin typeface="Arial"/>
                <a:ea typeface="Arial"/>
                <a:cs typeface="Arial"/>
              </a:rPr>
              <a:t>Datos ficticios de formación. Unidad: incidencias</a:t>
            </a:r>
          </a:p>
        </p:txBody>
      </p:sp>
    </p:spTree>
    <p:extLst>
      <p:ext uri="{BB962C8B-B14F-4D97-AF65-F5344CB8AC3E}">
        <p14:creationId xmlns:p14="http://schemas.microsoft.com/office/powerpoint/2010/main" val="47620968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8F3E8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34712E-503F-4465-9A89-EEFABF22D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14350"/>
            <a:ext cx="1097280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345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Falta un producto en la bolsa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6C6B08-EBCB-4847-BBAC-F64E9453D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47850"/>
            <a:ext cx="5238750" cy="2095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400" b="0">
                <a:solidFill>
                  <a:srgbClr val="20352F"/>
                </a:solidFill>
                <a:latin typeface="Arial"/>
                <a:ea typeface="Arial"/>
                <a:cs typeface="Arial"/>
              </a:rPr>
              <a:t>Situación</a:t>
            </a:r>
          </a:p>
          <a:p xmlns:a="http://schemas.openxmlformats.org/drawingml/2006/main">
            <a:pPr>
              <a:defRPr sz="2400" b="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400" b="0">
                <a:solidFill>
                  <a:srgbClr val="20352F"/>
                </a:solidFill>
                <a:latin typeface="Arial"/>
                <a:ea typeface="Arial"/>
                <a:cs typeface="Arial"/>
              </a:rPr>
              <a:t>El pedido está preparado,</a:t>
            </a:r>
          </a:p>
          <a:p xmlns:a="http://schemas.openxmlformats.org/drawingml/2006/main">
            <a:pPr>
              <a:defRPr sz="2400" b="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400" b="0">
                <a:solidFill>
                  <a:srgbClr val="20352F"/>
                </a:solidFill>
                <a:latin typeface="Arial"/>
                <a:ea typeface="Arial"/>
                <a:cs typeface="Arial"/>
              </a:rPr>
              <a:t>pero falta una bebida.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0125C6-64FF-4D39-AA5F-F2D0347A4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2266950"/>
            <a:ext cx="5162550" cy="1924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Avisar a la persona responsable</a:t>
            </a:r>
          </a:p>
          <a:p xmlns:a="http://schemas.openxmlformats.org/drawingml/2006/main">
            <a:pPr>
              <a:defRPr sz="2400" b="1">
                <a:solidFill>
                  <a:srgbClr val="173F35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73F35"/>
                </a:solidFill>
                <a:latin typeface="Arial"/>
                <a:ea typeface="Arial"/>
                <a:cs typeface="Arial"/>
              </a:rPr>
              <a:t>del turno y registrar la incidencia.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2AADD6-B298-4D30-AD03-0CF83DEE3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95900"/>
            <a:ext cx="109347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20352F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20352F"/>
                </a:solidFill>
                <a:latin typeface="Arial"/>
                <a:ea typeface="Arial"/>
                <a:cs typeface="Arial"/>
              </a:rPr>
              <a:t>La entrega se confirma después de revisar los productos.</a:t>
            </a:r>
          </a:p>
        </p:txBody>
      </p:sp>
    </p:spTree>
    <p:extLst>
      <p:ext uri="{BB962C8B-B14F-4D97-AF65-F5344CB8AC3E}">
        <p14:creationId xmlns:p14="http://schemas.microsoft.com/office/powerpoint/2010/main" val="62346632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2026-09-07T16:44:26.1810000Z</dcterms:created>
  <dcterms:modified xsi:type="dcterms:W3CDTF">2026-09-07T16:44:26.1810000Z</dcterms:modified>
</coreProperties>
</file>